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 varScale="1">
        <p:scale>
          <a:sx n="81" d="100"/>
          <a:sy n="81" d="100"/>
        </p:scale>
        <p:origin x="-7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91A6-5724-4EFA-89B3-C21A3FB4D7F2}" type="datetimeFigureOut">
              <a:rPr lang="vi-VN" smtClean="0"/>
              <a:pPr/>
              <a:t>09/04/2018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2C3C-5B71-4F91-B95D-09D15FEEBB8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91A6-5724-4EFA-89B3-C21A3FB4D7F2}" type="datetimeFigureOut">
              <a:rPr lang="vi-VN" smtClean="0"/>
              <a:pPr/>
              <a:t>09/04/2018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2C3C-5B71-4F91-B95D-09D15FEEBB8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91A6-5724-4EFA-89B3-C21A3FB4D7F2}" type="datetimeFigureOut">
              <a:rPr lang="vi-VN" smtClean="0"/>
              <a:pPr/>
              <a:t>09/04/2018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2C3C-5B71-4F91-B95D-09D15FEEBB8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91A6-5724-4EFA-89B3-C21A3FB4D7F2}" type="datetimeFigureOut">
              <a:rPr lang="vi-VN" smtClean="0"/>
              <a:pPr/>
              <a:t>09/04/2018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2C3C-5B71-4F91-B95D-09D15FEEBB8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91A6-5724-4EFA-89B3-C21A3FB4D7F2}" type="datetimeFigureOut">
              <a:rPr lang="vi-VN" smtClean="0"/>
              <a:pPr/>
              <a:t>09/04/2018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2C3C-5B71-4F91-B95D-09D15FEEBB8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91A6-5724-4EFA-89B3-C21A3FB4D7F2}" type="datetimeFigureOut">
              <a:rPr lang="vi-VN" smtClean="0"/>
              <a:pPr/>
              <a:t>09/04/2018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2C3C-5B71-4F91-B95D-09D15FEEBB8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91A6-5724-4EFA-89B3-C21A3FB4D7F2}" type="datetimeFigureOut">
              <a:rPr lang="vi-VN" smtClean="0"/>
              <a:pPr/>
              <a:t>09/04/2018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2C3C-5B71-4F91-B95D-09D15FEEBB8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91A6-5724-4EFA-89B3-C21A3FB4D7F2}" type="datetimeFigureOut">
              <a:rPr lang="vi-VN" smtClean="0"/>
              <a:pPr/>
              <a:t>09/04/2018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2C3C-5B71-4F91-B95D-09D15FEEBB8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91A6-5724-4EFA-89B3-C21A3FB4D7F2}" type="datetimeFigureOut">
              <a:rPr lang="vi-VN" smtClean="0"/>
              <a:pPr/>
              <a:t>09/04/2018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2C3C-5B71-4F91-B95D-09D15FEEBB8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91A6-5724-4EFA-89B3-C21A3FB4D7F2}" type="datetimeFigureOut">
              <a:rPr lang="vi-VN" smtClean="0"/>
              <a:pPr/>
              <a:t>09/04/2018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2C3C-5B71-4F91-B95D-09D15FEEBB8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91A6-5724-4EFA-89B3-C21A3FB4D7F2}" type="datetimeFigureOut">
              <a:rPr lang="vi-VN" smtClean="0"/>
              <a:pPr/>
              <a:t>09/04/2018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2C3C-5B71-4F91-B95D-09D15FEEBB89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91A6-5724-4EFA-89B3-C21A3FB4D7F2}" type="datetimeFigureOut">
              <a:rPr lang="vi-VN" smtClean="0"/>
              <a:pPr/>
              <a:t>09/04/2018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62C3C-5B71-4F91-B95D-09D15FEEBB89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>
            <a:spLocks noChangeAspect="1"/>
          </p:cNvSpPr>
          <p:nvPr/>
        </p:nvSpPr>
        <p:spPr>
          <a:xfrm>
            <a:off x="2178928" y="4454454"/>
            <a:ext cx="6393600" cy="133200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vi-VN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ie 2"/>
          <p:cNvSpPr>
            <a:spLocks noChangeAspect="1"/>
          </p:cNvSpPr>
          <p:nvPr/>
        </p:nvSpPr>
        <p:spPr>
          <a:xfrm rot="19683715">
            <a:off x="405400" y="3030130"/>
            <a:ext cx="3072347" cy="2412000"/>
          </a:xfrm>
          <a:prstGeom prst="pie">
            <a:avLst>
              <a:gd name="adj1" fmla="val 2453512"/>
              <a:gd name="adj2" fmla="val 1620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4" name="Picture 34" descr="225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754" y="3422136"/>
            <a:ext cx="3147114" cy="1764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55576" y="836712"/>
            <a:ext cx="7816951" cy="2736304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prstTxWarp prst="textDeflateBottom">
              <a:avLst>
                <a:gd name="adj" fmla="val 53758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Kính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chào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thầy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dự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giờ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lớp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chúng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ta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1285852" y="371460"/>
            <a:ext cx="7429552" cy="700086"/>
          </a:xfrm>
          <a:prstGeom prst="snipRound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                                         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ThiÕu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n÷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bªn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hoa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huÖ</a:t>
            </a:r>
            <a:endParaRPr lang="vi-VN" sz="2400" i="1" dirty="0">
              <a:solidFill>
                <a:srgbClr val="C00000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142976" y="248628"/>
            <a:ext cx="1714512" cy="35719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vi-V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ie 3"/>
          <p:cNvSpPr/>
          <p:nvPr/>
        </p:nvSpPr>
        <p:spPr>
          <a:xfrm rot="19683715">
            <a:off x="181726" y="61158"/>
            <a:ext cx="1164738" cy="914400"/>
          </a:xfrm>
          <a:prstGeom prst="pie">
            <a:avLst>
              <a:gd name="adj1" fmla="val 2453512"/>
              <a:gd name="adj2" fmla="val 1620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5" name="Picture 34" descr="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4828"/>
            <a:ext cx="1147053" cy="642942"/>
          </a:xfrm>
          <a:prstGeom prst="rect">
            <a:avLst/>
          </a:prstGeom>
          <a:noFill/>
        </p:spPr>
      </p:pic>
      <p:pic>
        <p:nvPicPr>
          <p:cNvPr id="6" name="Picture 36" descr="1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1878" y="266354"/>
            <a:ext cx="442938" cy="405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43042" y="58577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Bµi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1 :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Th­ường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thøc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mÜ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thuËt</a:t>
            </a:r>
            <a:endParaRPr lang="vi-VN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" name="Picture 10" descr="thiếu nữ bên hoa huệ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2082128"/>
            <a:ext cx="3095625" cy="4286250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TextBox 11"/>
          <p:cNvSpPr txBox="1"/>
          <p:nvPr/>
        </p:nvSpPr>
        <p:spPr>
          <a:xfrm>
            <a:off x="1819875" y="1196752"/>
            <a:ext cx="53767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vi-VN" sz="2400" b="1" dirty="0">
                <a:solidFill>
                  <a:schemeClr val="tx2">
                    <a:lumMod val="75000"/>
                  </a:schemeClr>
                </a:solidFill>
              </a:rPr>
              <a:t>Xem tranh Thiếu nữ bên hoa huệ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bày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vi-VN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7269" y="3275958"/>
            <a:ext cx="55338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Bức tranh Thiếu nữ bên hoa huệ là một trong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những tác phẩm đẹp, có sức hấp dẫn, lôi cuốn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người xem. Bức tranh được vẽ bằng sơn dầu,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một chất liệu mới vào thời đó, nhưng mang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vẻ đẹp giản dị, tinh tế, gần gũi với tâm hồn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 người Việt Nam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1285852" y="371460"/>
            <a:ext cx="7429552" cy="700086"/>
          </a:xfrm>
          <a:prstGeom prst="snipRound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                                         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ThiÕu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n÷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bªn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hoa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huÖ</a:t>
            </a:r>
            <a:endParaRPr lang="vi-VN" sz="2400" i="1" dirty="0">
              <a:solidFill>
                <a:srgbClr val="C00000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142976" y="248628"/>
            <a:ext cx="1714512" cy="35719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vi-V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ie 3"/>
          <p:cNvSpPr/>
          <p:nvPr/>
        </p:nvSpPr>
        <p:spPr>
          <a:xfrm rot="19683715">
            <a:off x="181726" y="61158"/>
            <a:ext cx="1164738" cy="914400"/>
          </a:xfrm>
          <a:prstGeom prst="pie">
            <a:avLst>
              <a:gd name="adj1" fmla="val 2453512"/>
              <a:gd name="adj2" fmla="val 1620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5" name="Picture 34" descr="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4828"/>
            <a:ext cx="1147053" cy="642942"/>
          </a:xfrm>
          <a:prstGeom prst="rect">
            <a:avLst/>
          </a:prstGeom>
          <a:noFill/>
        </p:spPr>
      </p:pic>
      <p:pic>
        <p:nvPicPr>
          <p:cNvPr id="6" name="Picture 36" descr="1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1878" y="266354"/>
            <a:ext cx="442938" cy="405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43042" y="58577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Bµi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1 :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Th­ường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thøc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mÜ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thuËt</a:t>
            </a:r>
            <a:endParaRPr lang="vi-VN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0357" y="1285860"/>
            <a:ext cx="5263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III /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Vẽ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và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tô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màu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bức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tranh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theo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trí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nhớ</a:t>
            </a:r>
            <a:endParaRPr lang="vi-VN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2136142"/>
            <a:ext cx="4586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VI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Trưng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bày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kết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quả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và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trình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bày</a:t>
            </a:r>
            <a:endParaRPr lang="vi-VN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>
            <a:off x="1285852" y="371460"/>
            <a:ext cx="7429552" cy="700086"/>
          </a:xfrm>
          <a:prstGeom prst="snipRound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                                         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ThiÕu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n÷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bªn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hoa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huÖ</a:t>
            </a:r>
            <a:endParaRPr lang="vi-VN" sz="2400" i="1" dirty="0">
              <a:solidFill>
                <a:srgbClr val="C00000"/>
              </a:solidFill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1142976" y="248628"/>
            <a:ext cx="1714512" cy="35719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vi-V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4" descr="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4828"/>
            <a:ext cx="1147053" cy="64294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43042" y="58577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Bµi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1 :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Th­ường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thøc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mÜ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thuËt</a:t>
            </a:r>
            <a:endParaRPr lang="vi-VN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61334" y="1285860"/>
            <a:ext cx="73540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         V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Cũng cố, dặn dò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               -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Em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hãy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nhắc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lại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hình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ảnh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chính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trong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tranh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vẽ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gì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? </a:t>
            </a: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+</a:t>
            </a:r>
            <a:r>
              <a:rPr lang="en-US" sz="2000" b="1" dirty="0" err="1" smtClean="0">
                <a:solidFill>
                  <a:srgbClr val="FF0000"/>
                </a:solidFill>
              </a:rPr>
              <a:t>Tranh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vẽ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một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thiếu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nữ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mặc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áo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dài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trắng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                   -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Về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nhà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em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sưu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tầm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tranh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một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số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họa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tiết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điêu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khắc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	     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cổ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Việt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Nam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bài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9.</a:t>
            </a:r>
            <a:endParaRPr lang="vi-VN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7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1285852" y="371460"/>
            <a:ext cx="7429552" cy="700086"/>
          </a:xfrm>
          <a:prstGeom prst="snipRound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                                         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ThiÕu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n÷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bªn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hoa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huÖ</a:t>
            </a:r>
            <a:endParaRPr lang="vi-VN" sz="2400" i="1" dirty="0">
              <a:solidFill>
                <a:srgbClr val="C00000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142976" y="248628"/>
            <a:ext cx="1714512" cy="35719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vi-V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58577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Bµi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1 :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Th­ường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thøc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mÜ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thuËt</a:t>
            </a:r>
            <a:endParaRPr lang="vi-VN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2132855"/>
            <a:ext cx="8154605" cy="273630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575372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CHÚC CÁC EM HỌC TẬP TỐT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34" descr="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4828"/>
            <a:ext cx="1147053" cy="642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745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and Round Single Corner Rectangle 5"/>
          <p:cNvSpPr/>
          <p:nvPr/>
        </p:nvSpPr>
        <p:spPr>
          <a:xfrm>
            <a:off x="1285852" y="441338"/>
            <a:ext cx="7429552" cy="1187461"/>
          </a:xfrm>
          <a:prstGeom prst="snipRound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                                          </a:t>
            </a:r>
            <a:endParaRPr lang="en-US" sz="2400" i="1" dirty="0" smtClean="0">
              <a:solidFill>
                <a:srgbClr val="C00000"/>
              </a:solidFill>
              <a:latin typeface=".VnBahamasBH" pitchFamily="34" charset="0"/>
            </a:endParaRPr>
          </a:p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	    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Xem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tranh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ThiÕu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n÷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bªn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hoa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huÖ</a:t>
            </a:r>
            <a:endParaRPr lang="en-US" sz="2400" i="1" dirty="0" smtClean="0">
              <a:solidFill>
                <a:srgbClr val="C00000"/>
              </a:solidFill>
              <a:latin typeface=".VnBahamasBH" pitchFamily="34" charset="0"/>
            </a:endParaRPr>
          </a:p>
          <a:p>
            <a:pPr algn="ctr"/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1142976" y="248628"/>
            <a:ext cx="1714512" cy="35719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vi-V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ie 2"/>
          <p:cNvSpPr/>
          <p:nvPr/>
        </p:nvSpPr>
        <p:spPr>
          <a:xfrm rot="19683715">
            <a:off x="181726" y="61158"/>
            <a:ext cx="1164738" cy="914400"/>
          </a:xfrm>
          <a:prstGeom prst="pie">
            <a:avLst>
              <a:gd name="adj1" fmla="val 2453512"/>
              <a:gd name="adj2" fmla="val 1620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2" name="Picture 34" descr="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4828"/>
            <a:ext cx="1147053" cy="642942"/>
          </a:xfrm>
          <a:prstGeom prst="rect">
            <a:avLst/>
          </a:prstGeom>
          <a:noFill/>
        </p:spPr>
      </p:pic>
      <p:pic>
        <p:nvPicPr>
          <p:cNvPr id="4" name="Picture 36" descr="1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1878" y="266354"/>
            <a:ext cx="442938" cy="405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113304" y="464836"/>
            <a:ext cx="4280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Tuần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31;Bµi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1 :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Th­ường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thøc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mÜ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thuËt</a:t>
            </a:r>
            <a:endParaRPr lang="vi-VN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Picture 4" descr="To_Ngoc_V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248023"/>
            <a:ext cx="2643206" cy="39670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626347" y="1764404"/>
            <a:ext cx="6065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I/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Khám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phá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chủ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điểm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về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tác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phẩm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nghệ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thuật</a:t>
            </a:r>
            <a:endParaRPr lang="vi-VN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7071" y="3078304"/>
            <a:ext cx="5109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1.</a:t>
            </a:r>
            <a:r>
              <a:rPr lang="vi-VN" sz="2000" b="1" dirty="0" smtClean="0">
                <a:solidFill>
                  <a:schemeClr val="accent2">
                    <a:lumMod val="50000"/>
                  </a:schemeClr>
                </a:solidFill>
              </a:rPr>
              <a:t> Em hãy nêu một vài nét về tiểu sử của</a:t>
            </a:r>
          </a:p>
          <a:p>
            <a:r>
              <a:rPr lang="vi-VN" sz="2000" b="1" dirty="0" smtClean="0">
                <a:solidFill>
                  <a:schemeClr val="accent2">
                    <a:lumMod val="50000"/>
                  </a:schemeClr>
                </a:solidFill>
              </a:rPr>
              <a:t>họa sĩ Tô Ngọc Vân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6116" y="3977769"/>
            <a:ext cx="59554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2.</a:t>
            </a:r>
            <a:r>
              <a:rPr lang="vi-VN" sz="2000" b="1" dirty="0" smtClean="0">
                <a:solidFill>
                  <a:schemeClr val="accent2">
                    <a:lumMod val="50000"/>
                  </a:schemeClr>
                </a:solidFill>
              </a:rPr>
              <a:t> Hãy kể tên một  số tác phẩm nổi tiếng của</a:t>
            </a:r>
          </a:p>
          <a:p>
            <a:r>
              <a:rPr lang="vi-VN" sz="2000" b="1" dirty="0" smtClean="0">
                <a:solidFill>
                  <a:schemeClr val="accent2">
                    <a:lumMod val="50000"/>
                  </a:schemeClr>
                </a:solidFill>
              </a:rPr>
              <a:t>họa sĩ Tô Ngọc Vân ?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3.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Sự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nghiệp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họa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sĩ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Ngọc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Vân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4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3" grpId="0" animBg="1"/>
      <p:bldP spid="7" grpId="0"/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1285852" y="371460"/>
            <a:ext cx="7429552" cy="700086"/>
          </a:xfrm>
          <a:prstGeom prst="snipRound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                                         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ThiÕu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n÷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bªn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hoa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huÖ</a:t>
            </a:r>
            <a:endParaRPr lang="vi-VN" sz="2400" i="1" dirty="0">
              <a:solidFill>
                <a:srgbClr val="C00000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142976" y="248628"/>
            <a:ext cx="1714512" cy="35719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ĩ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vi-V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ie 3"/>
          <p:cNvSpPr/>
          <p:nvPr/>
        </p:nvSpPr>
        <p:spPr>
          <a:xfrm rot="19683715">
            <a:off x="181726" y="61158"/>
            <a:ext cx="1164738" cy="914400"/>
          </a:xfrm>
          <a:prstGeom prst="pie">
            <a:avLst>
              <a:gd name="adj1" fmla="val 2453512"/>
              <a:gd name="adj2" fmla="val 1620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5" name="Picture 34" descr="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4828"/>
            <a:ext cx="1147053" cy="642942"/>
          </a:xfrm>
          <a:prstGeom prst="rect">
            <a:avLst/>
          </a:prstGeom>
          <a:noFill/>
        </p:spPr>
      </p:pic>
      <p:pic>
        <p:nvPicPr>
          <p:cNvPr id="6" name="Picture 36" descr="1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1878" y="266354"/>
            <a:ext cx="442938" cy="405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43042" y="58577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Bµi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1 :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Th­ường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thøc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mÜ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thuËt</a:t>
            </a:r>
            <a:endParaRPr lang="vi-VN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Picture 4" descr="To_Ngoc_V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4746" y="2248023"/>
            <a:ext cx="2643206" cy="39670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383704" y="2533775"/>
            <a:ext cx="52636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Tô Ngọc Vân là một họa sĩ tài năng, 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có nhiều đóng góp cho nền mĩ thuật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 hiện đại Việt Nam. Ông tốt nghiệp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 khóa II (1926-1931) Trường Mĩ thuật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 Đông Dương , sau đó trở thành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 giảng viên của trường.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Những năm 1939-1944 là giai đoạn 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sáng tác sung sức nhất của ông 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với chất liệu chủ đạo là sơn dầu.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43042" y="1428736"/>
            <a:ext cx="60492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I/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Khám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phá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chủ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điểm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về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tác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phẩm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nghệ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thuật</a:t>
            </a:r>
            <a:endParaRPr lang="vi-VN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vi-VN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1285852" y="371460"/>
            <a:ext cx="7429552" cy="700086"/>
          </a:xfrm>
          <a:prstGeom prst="snipRound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                                         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ThiÕu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n÷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bªn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hoa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huÖ</a:t>
            </a:r>
            <a:endParaRPr lang="vi-VN" sz="2400" i="1" dirty="0">
              <a:solidFill>
                <a:srgbClr val="C00000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142976" y="248628"/>
            <a:ext cx="1714512" cy="35719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vi-V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ie 3"/>
          <p:cNvSpPr/>
          <p:nvPr/>
        </p:nvSpPr>
        <p:spPr>
          <a:xfrm rot="19683715">
            <a:off x="181726" y="61158"/>
            <a:ext cx="1164738" cy="914400"/>
          </a:xfrm>
          <a:prstGeom prst="pie">
            <a:avLst>
              <a:gd name="adj1" fmla="val 2453512"/>
              <a:gd name="adj2" fmla="val 1620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5" name="Picture 34" descr="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4828"/>
            <a:ext cx="1147053" cy="642942"/>
          </a:xfrm>
          <a:prstGeom prst="rect">
            <a:avLst/>
          </a:prstGeom>
          <a:noFill/>
        </p:spPr>
      </p:pic>
      <p:pic>
        <p:nvPicPr>
          <p:cNvPr id="6" name="Picture 36" descr="1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1878" y="266354"/>
            <a:ext cx="442938" cy="405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43042" y="58577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Bµi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1 :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Th­ường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thøc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mÜ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thuËt</a:t>
            </a:r>
            <a:endParaRPr lang="vi-VN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285860"/>
            <a:ext cx="680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i="1" dirty="0" smtClean="0">
                <a:solidFill>
                  <a:schemeClr val="accent2">
                    <a:lumMod val="50000"/>
                  </a:schemeClr>
                </a:solidFill>
              </a:rPr>
              <a:t>* Những tác phẩm nổi bật ở giai đoạn này là :</a:t>
            </a:r>
            <a:endParaRPr lang="vi-VN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3" descr="To_Ngoc_Van_thieu_nu_ben_hoa_hue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928802"/>
            <a:ext cx="2566304" cy="3714776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7" descr="II5_To_Ngoc_Van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85452" y="1928802"/>
            <a:ext cx="2786082" cy="3714776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 descr="cogai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72200" y="1928802"/>
            <a:ext cx="2714644" cy="3714776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Flowchart: Terminator 13"/>
          <p:cNvSpPr/>
          <p:nvPr/>
        </p:nvSpPr>
        <p:spPr>
          <a:xfrm>
            <a:off x="326664" y="5786454"/>
            <a:ext cx="2571768" cy="71438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600" b="1" dirty="0" smtClean="0">
                <a:solidFill>
                  <a:schemeClr val="tx2">
                    <a:lumMod val="50000"/>
                  </a:schemeClr>
                </a:solidFill>
              </a:rPr>
              <a:t>Thiếu nữ bên hoa huệ</a:t>
            </a:r>
          </a:p>
          <a:p>
            <a:pPr algn="ctr"/>
            <a:r>
              <a:rPr lang="vi-VN" sz="1600" b="1" dirty="0" smtClean="0">
                <a:solidFill>
                  <a:schemeClr val="tx2">
                    <a:lumMod val="50000"/>
                  </a:schemeClr>
                </a:solidFill>
              </a:rPr>
              <a:t>(1943)</a:t>
            </a:r>
            <a:endParaRPr lang="vi-VN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Flowchart: Terminator 14"/>
          <p:cNvSpPr/>
          <p:nvPr/>
        </p:nvSpPr>
        <p:spPr>
          <a:xfrm>
            <a:off x="6143636" y="5786454"/>
            <a:ext cx="2571768" cy="71438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600" b="1" dirty="0" smtClean="0">
                <a:solidFill>
                  <a:schemeClr val="tx2">
                    <a:lumMod val="50000"/>
                  </a:schemeClr>
                </a:solidFill>
              </a:rPr>
              <a:t>Thiếu nữ bên hoa sen</a:t>
            </a:r>
          </a:p>
          <a:p>
            <a:pPr algn="ctr"/>
            <a:r>
              <a:rPr lang="vi-VN" sz="1600" b="1" dirty="0" smtClean="0">
                <a:solidFill>
                  <a:schemeClr val="tx2">
                    <a:lumMod val="50000"/>
                  </a:schemeClr>
                </a:solidFill>
              </a:rPr>
              <a:t>(1944)</a:t>
            </a:r>
            <a:endParaRPr lang="vi-VN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Flowchart: Terminator 15"/>
          <p:cNvSpPr/>
          <p:nvPr/>
        </p:nvSpPr>
        <p:spPr>
          <a:xfrm>
            <a:off x="3214678" y="5786454"/>
            <a:ext cx="2571768" cy="71438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600" b="1" dirty="0" smtClean="0">
                <a:solidFill>
                  <a:schemeClr val="tx2">
                    <a:lumMod val="50000"/>
                  </a:schemeClr>
                </a:solidFill>
              </a:rPr>
              <a:t>Hai thiếu nữ và em bé</a:t>
            </a:r>
          </a:p>
          <a:p>
            <a:pPr algn="ctr"/>
            <a:r>
              <a:rPr lang="vi-VN" sz="1600" b="1" dirty="0" smtClean="0">
                <a:solidFill>
                  <a:schemeClr val="tx2">
                    <a:lumMod val="50000"/>
                  </a:schemeClr>
                </a:solidFill>
              </a:rPr>
              <a:t>(1944)</a:t>
            </a:r>
            <a:endParaRPr lang="vi-VN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  <p:bldP spid="8" grpId="0"/>
      <p:bldP spid="14" grpId="1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1285852" y="371460"/>
            <a:ext cx="7429552" cy="700086"/>
          </a:xfrm>
          <a:prstGeom prst="snipRound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                                         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ThiÕu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n÷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bªn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hoa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huÖ</a:t>
            </a:r>
            <a:endParaRPr lang="vi-VN" sz="2400" i="1" dirty="0">
              <a:solidFill>
                <a:srgbClr val="C00000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142976" y="248628"/>
            <a:ext cx="1714512" cy="35719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vi-V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ie 3"/>
          <p:cNvSpPr/>
          <p:nvPr/>
        </p:nvSpPr>
        <p:spPr>
          <a:xfrm rot="19683715">
            <a:off x="181726" y="61158"/>
            <a:ext cx="1164738" cy="914400"/>
          </a:xfrm>
          <a:prstGeom prst="pie">
            <a:avLst>
              <a:gd name="adj1" fmla="val 2453512"/>
              <a:gd name="adj2" fmla="val 1620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5" name="Picture 34" descr="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4828"/>
            <a:ext cx="1147053" cy="642942"/>
          </a:xfrm>
          <a:prstGeom prst="rect">
            <a:avLst/>
          </a:prstGeom>
          <a:noFill/>
        </p:spPr>
      </p:pic>
      <p:pic>
        <p:nvPicPr>
          <p:cNvPr id="6" name="Picture 36" descr="1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1878" y="266354"/>
            <a:ext cx="442938" cy="405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43042" y="58577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Bµi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1 :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Th­ường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thøc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mÜ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thuËt</a:t>
            </a:r>
            <a:endParaRPr lang="vi-VN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1428736"/>
            <a:ext cx="60492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I/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Khám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phá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chủ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điểm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về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tác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phẩm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nghệ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thuật</a:t>
            </a:r>
            <a:endParaRPr lang="vi-VN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vi-VN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4" descr="To_Ngoc_V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4746" y="2319461"/>
            <a:ext cx="2643206" cy="39670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3421479" y="2739466"/>
            <a:ext cx="550823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Sau cách mạng tháng Tám, họa sĩ 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Tô Ngọc Vân đảm nhiệm cương vị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Hiệu trưởng Trường Mĩ thuật Việt Nam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ở chiến khu Việt Bắc. Từ đó, ông đã 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cùng anh em văn nghệ sĩ đem tài năng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Và tình yêu nghệ thuật góp phần phục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vụ cuộc kháng chiến trường kì của 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dân tộc.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1285852" y="371460"/>
            <a:ext cx="7429552" cy="700086"/>
          </a:xfrm>
          <a:prstGeom prst="snipRound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                                         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ThiÕu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n÷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bªn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hoa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huÖ</a:t>
            </a:r>
            <a:endParaRPr lang="vi-VN" sz="2400" i="1" dirty="0">
              <a:solidFill>
                <a:srgbClr val="C00000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142976" y="248628"/>
            <a:ext cx="1714512" cy="35719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vi-V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ie 3"/>
          <p:cNvSpPr/>
          <p:nvPr/>
        </p:nvSpPr>
        <p:spPr>
          <a:xfrm rot="19683715">
            <a:off x="181726" y="61158"/>
            <a:ext cx="1164738" cy="914400"/>
          </a:xfrm>
          <a:prstGeom prst="pie">
            <a:avLst>
              <a:gd name="adj1" fmla="val 2453512"/>
              <a:gd name="adj2" fmla="val 1620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5" name="Picture 34" descr="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4828"/>
            <a:ext cx="1147053" cy="642942"/>
          </a:xfrm>
          <a:prstGeom prst="rect">
            <a:avLst/>
          </a:prstGeom>
          <a:noFill/>
        </p:spPr>
      </p:pic>
      <p:pic>
        <p:nvPicPr>
          <p:cNvPr id="6" name="Picture 36" descr="1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1878" y="266354"/>
            <a:ext cx="442938" cy="405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43042" y="58577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Bµi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1 :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Th­ường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thøc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mÜ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thuËt</a:t>
            </a:r>
            <a:endParaRPr lang="vi-VN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285860"/>
            <a:ext cx="680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i="1" dirty="0" smtClean="0">
                <a:solidFill>
                  <a:schemeClr val="accent2">
                    <a:lumMod val="50000"/>
                  </a:schemeClr>
                </a:solidFill>
              </a:rPr>
              <a:t>* Những tác phẩm nổi bật ở giai đoạn này là :</a:t>
            </a:r>
            <a:endParaRPr lang="vi-VN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8" descr="TNV1946_bacHa0af-1498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000240"/>
            <a:ext cx="2714644" cy="3909087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 descr="75012547-29223_Haichiens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78" y="2857522"/>
            <a:ext cx="2362929" cy="3071808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 descr="bua tren do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6446" y="3506170"/>
            <a:ext cx="3040380" cy="2423160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Flowchart: Terminator 12"/>
          <p:cNvSpPr/>
          <p:nvPr/>
        </p:nvSpPr>
        <p:spPr>
          <a:xfrm>
            <a:off x="326664" y="6000768"/>
            <a:ext cx="2571768" cy="785818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400" b="1" i="1" dirty="0" smtClean="0">
                <a:solidFill>
                  <a:srgbClr val="002060"/>
                </a:solidFill>
              </a:rPr>
              <a:t>Chủ tịch Hồ Chí Minh làm việc tại Bắc bộ Phủ</a:t>
            </a:r>
          </a:p>
          <a:p>
            <a:pPr algn="ctr"/>
            <a:r>
              <a:rPr lang="vi-VN" sz="1400" b="1" dirty="0" smtClean="0">
                <a:solidFill>
                  <a:srgbClr val="002060"/>
                </a:solidFill>
              </a:rPr>
              <a:t>(1946)</a:t>
            </a:r>
            <a:endParaRPr lang="vi-VN" sz="1400" b="1" dirty="0">
              <a:solidFill>
                <a:srgbClr val="002060"/>
              </a:solidFill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3143240" y="6000768"/>
            <a:ext cx="2571768" cy="785818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i="1" dirty="0" smtClean="0">
                <a:solidFill>
                  <a:srgbClr val="002060"/>
                </a:solidFill>
              </a:rPr>
              <a:t>Hai chiến sĩ</a:t>
            </a:r>
          </a:p>
          <a:p>
            <a:pPr algn="ctr"/>
            <a:r>
              <a:rPr lang="vi-VN" b="1" dirty="0" smtClean="0">
                <a:solidFill>
                  <a:srgbClr val="002060"/>
                </a:solidFill>
              </a:rPr>
              <a:t>(1954)</a:t>
            </a:r>
            <a:endParaRPr lang="vi-VN" b="1" dirty="0">
              <a:solidFill>
                <a:srgbClr val="002060"/>
              </a:solidFill>
            </a:endParaRPr>
          </a:p>
        </p:txBody>
      </p:sp>
      <p:sp>
        <p:nvSpPr>
          <p:cNvPr id="15" name="Flowchart: Terminator 14"/>
          <p:cNvSpPr/>
          <p:nvPr/>
        </p:nvSpPr>
        <p:spPr>
          <a:xfrm>
            <a:off x="6000760" y="6000768"/>
            <a:ext cx="2571768" cy="785818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i="1" dirty="0" smtClean="0">
                <a:solidFill>
                  <a:srgbClr val="002060"/>
                </a:solidFill>
              </a:rPr>
              <a:t>Bừa trên đồi</a:t>
            </a:r>
          </a:p>
          <a:p>
            <a:pPr algn="ctr"/>
            <a:r>
              <a:rPr lang="vi-VN" b="1" dirty="0" smtClean="0">
                <a:solidFill>
                  <a:srgbClr val="002060"/>
                </a:solidFill>
              </a:rPr>
              <a:t>(1953)</a:t>
            </a:r>
            <a:endParaRPr lang="vi-VN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  <p:bldP spid="8" grpId="0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1285852" y="371460"/>
            <a:ext cx="7429552" cy="700086"/>
          </a:xfrm>
          <a:prstGeom prst="snipRound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                                         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ThiÕu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n÷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bªn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hoa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huÖ</a:t>
            </a:r>
            <a:endParaRPr lang="vi-VN" sz="2400" i="1" dirty="0">
              <a:solidFill>
                <a:srgbClr val="C00000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142976" y="262676"/>
            <a:ext cx="1714512" cy="35719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vi-V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ie 3"/>
          <p:cNvSpPr/>
          <p:nvPr/>
        </p:nvSpPr>
        <p:spPr>
          <a:xfrm rot="19683715">
            <a:off x="181726" y="61158"/>
            <a:ext cx="1164738" cy="914400"/>
          </a:xfrm>
          <a:prstGeom prst="pie">
            <a:avLst>
              <a:gd name="adj1" fmla="val 2453512"/>
              <a:gd name="adj2" fmla="val 1620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5" name="Picture 34" descr="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4828"/>
            <a:ext cx="1147053" cy="642942"/>
          </a:xfrm>
          <a:prstGeom prst="rect">
            <a:avLst/>
          </a:prstGeom>
          <a:noFill/>
        </p:spPr>
      </p:pic>
      <p:pic>
        <p:nvPicPr>
          <p:cNvPr id="6" name="Picture 36" descr="1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1878" y="266354"/>
            <a:ext cx="442938" cy="405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43042" y="58577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Bµi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1 :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Th­ường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thøc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mÜ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thuËt</a:t>
            </a:r>
            <a:endParaRPr lang="vi-VN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Picture 4" descr="To_Ngoc_V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4746" y="2248023"/>
            <a:ext cx="2643206" cy="39670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714480" y="1428736"/>
            <a:ext cx="6049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Khám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phá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chủ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điểm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về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tác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phẩm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nghệ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thuật</a:t>
            </a:r>
            <a:endParaRPr lang="vi-VN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33606" y="2000240"/>
            <a:ext cx="556755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Trong sự nghiệp của mình, họa sĩ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Tô Ngọc Vân không chỉ là một họa sĩ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Mà còn là nhà quản lí, nhà nghiên cứu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Lí luận mĩ thuật có uy tín. Ông đã có 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Nhiều đóng góp to lớn trong việc đào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Tạo đội ngũ họa sĩ tài năng cho 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đất nước. Ông hi sinh trên đường công 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Tác trong chiến dịch Điện Biên Phủ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Năm 1954 khi tài năng đang nở rộ.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Năm 1996, ông được Nhà nước tặng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Giải thưởng Hồ Chí Minh về </a:t>
            </a:r>
          </a:p>
          <a:p>
            <a:pPr algn="just"/>
            <a:r>
              <a:rPr lang="vi-VN" sz="2400" i="1" dirty="0" smtClean="0">
                <a:solidFill>
                  <a:schemeClr val="accent2">
                    <a:lumMod val="50000"/>
                  </a:schemeClr>
                </a:solidFill>
              </a:rPr>
              <a:t>Văn học – Nghệ thuật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1285852" y="371460"/>
            <a:ext cx="7429552" cy="700086"/>
          </a:xfrm>
          <a:prstGeom prst="snipRound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                                         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ThiÕu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n÷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bªn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hoa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huÖ</a:t>
            </a:r>
            <a:endParaRPr lang="vi-VN" sz="2400" i="1" dirty="0">
              <a:solidFill>
                <a:srgbClr val="C00000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142976" y="248628"/>
            <a:ext cx="1714512" cy="35719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vi-V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ie 3"/>
          <p:cNvSpPr/>
          <p:nvPr/>
        </p:nvSpPr>
        <p:spPr>
          <a:xfrm rot="19683715">
            <a:off x="181726" y="61158"/>
            <a:ext cx="1164738" cy="914400"/>
          </a:xfrm>
          <a:prstGeom prst="pie">
            <a:avLst>
              <a:gd name="adj1" fmla="val 2453512"/>
              <a:gd name="adj2" fmla="val 1620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5" name="Picture 34" descr="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4828"/>
            <a:ext cx="1147053" cy="642942"/>
          </a:xfrm>
          <a:prstGeom prst="rect">
            <a:avLst/>
          </a:prstGeom>
          <a:noFill/>
        </p:spPr>
      </p:pic>
      <p:pic>
        <p:nvPicPr>
          <p:cNvPr id="6" name="Picture 36" descr="1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1878" y="266354"/>
            <a:ext cx="442938" cy="405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43042" y="58577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Bµi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1 :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Th­ường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thøc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mÜ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thuËt</a:t>
            </a:r>
            <a:endParaRPr lang="vi-VN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9875" y="1124744"/>
            <a:ext cx="53928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II/ </a:t>
            </a:r>
            <a:r>
              <a:rPr lang="vi-VN" sz="2400" b="1" dirty="0">
                <a:solidFill>
                  <a:schemeClr val="tx2">
                    <a:lumMod val="75000"/>
                  </a:schemeClr>
                </a:solidFill>
              </a:rPr>
              <a:t>Xem tranh Thiếu nữ bên hoa 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huệ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bày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vi-VN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8" descr="thiếu nữ bên hoa huệ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2082128"/>
            <a:ext cx="3095625" cy="4286250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4000496" y="1928802"/>
            <a:ext cx="4298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rgbClr val="002060"/>
                </a:solidFill>
              </a:rPr>
              <a:t>* Tác giả của bức tranh là ai ? </a:t>
            </a:r>
          </a:p>
          <a:p>
            <a:pPr algn="ctr"/>
            <a:r>
              <a:rPr lang="vi-VN" sz="2000" b="1" dirty="0" smtClean="0">
                <a:solidFill>
                  <a:srgbClr val="002060"/>
                </a:solidFill>
              </a:rPr>
              <a:t>Tranh được vẽ bằng chất liệu gì ?</a:t>
            </a:r>
            <a:endParaRPr lang="vi-VN" sz="20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6116" y="2571744"/>
            <a:ext cx="5873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000" b="1" i="1" dirty="0" smtClean="0">
                <a:solidFill>
                  <a:srgbClr val="C00000"/>
                </a:solidFill>
              </a:rPr>
              <a:t>+ Tác giả của bức tranh là họa sĩ Tô Ngọc Vân.</a:t>
            </a:r>
          </a:p>
          <a:p>
            <a:pPr algn="ctr"/>
            <a:r>
              <a:rPr lang="vi-VN" sz="2000" b="1" i="1" dirty="0" smtClean="0">
                <a:solidFill>
                  <a:srgbClr val="C00000"/>
                </a:solidFill>
              </a:rPr>
              <a:t>Tranh được vẽ bằng chất liệu sơn dầu</a:t>
            </a:r>
            <a:endParaRPr lang="vi-VN" sz="2000" b="1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7620" y="3221180"/>
            <a:ext cx="4798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rgbClr val="002060"/>
                </a:solidFill>
              </a:rPr>
              <a:t>* Hình ảnh chính của bức tranh là gì ?</a:t>
            </a:r>
            <a:endParaRPr lang="vi-VN" sz="20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56213" y="3506932"/>
            <a:ext cx="4059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000" b="1" i="1" dirty="0" smtClean="0">
                <a:solidFill>
                  <a:srgbClr val="C00000"/>
                </a:solidFill>
              </a:rPr>
              <a:t>+ Một thiếu nữ mặc áo dài trắng</a:t>
            </a:r>
            <a:endParaRPr lang="vi-VN" sz="2000" b="1" i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44" y="3806752"/>
            <a:ext cx="5083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rgbClr val="002060"/>
                </a:solidFill>
              </a:rPr>
              <a:t>* Hình ảnh chính được vẽ như thế nào ?</a:t>
            </a:r>
            <a:endParaRPr lang="vi-VN" sz="20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76803" y="4115244"/>
            <a:ext cx="4509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000" b="1" i="1" dirty="0" smtClean="0">
                <a:solidFill>
                  <a:srgbClr val="C00000"/>
                </a:solidFill>
              </a:rPr>
              <a:t>+ Hình mảng đơn giản, </a:t>
            </a:r>
          </a:p>
          <a:p>
            <a:pPr algn="ctr"/>
            <a:r>
              <a:rPr lang="vi-VN" sz="2000" b="1" i="1" dirty="0" smtClean="0">
                <a:solidFill>
                  <a:srgbClr val="C00000"/>
                </a:solidFill>
              </a:rPr>
              <a:t>chiếm diện tích lớn trong bức tranh</a:t>
            </a:r>
            <a:endParaRPr lang="vi-VN" sz="2000" b="1" i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86116" y="4721378"/>
            <a:ext cx="5920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rgbClr val="002060"/>
                </a:solidFill>
              </a:rPr>
              <a:t>* Ngoài hình ảnh người thiếu nữ, thì bức tranh </a:t>
            </a:r>
          </a:p>
          <a:p>
            <a:pPr algn="ctr"/>
            <a:r>
              <a:rPr lang="vi-VN" sz="2000" b="1" dirty="0" smtClean="0">
                <a:solidFill>
                  <a:srgbClr val="002060"/>
                </a:solidFill>
              </a:rPr>
              <a:t>còn có những hình ảnh nào nữa ?</a:t>
            </a:r>
            <a:endParaRPr lang="vi-VN" sz="20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6248" y="5286388"/>
            <a:ext cx="3424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000" b="1" i="1" dirty="0" smtClean="0">
                <a:solidFill>
                  <a:srgbClr val="C00000"/>
                </a:solidFill>
              </a:rPr>
              <a:t>+ Có bình hoa đặt trên bàn</a:t>
            </a:r>
            <a:endParaRPr lang="vi-VN" sz="2000" b="1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4576" y="5578634"/>
            <a:ext cx="4927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rgbClr val="002060"/>
                </a:solidFill>
              </a:rPr>
              <a:t>* Màu sắc của bức tranh như thế nào ?</a:t>
            </a:r>
            <a:endParaRPr lang="vi-VN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26455" y="5857892"/>
            <a:ext cx="5160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000" b="1" i="1" dirty="0" smtClean="0">
                <a:solidFill>
                  <a:srgbClr val="C00000"/>
                </a:solidFill>
              </a:rPr>
              <a:t>+ Màu chủ đạo là màu trắng, xanh, hồng;</a:t>
            </a:r>
          </a:p>
          <a:p>
            <a:pPr algn="ctr"/>
            <a:r>
              <a:rPr lang="vi-VN" sz="2000" b="1" i="1" dirty="0" smtClean="0">
                <a:solidFill>
                  <a:srgbClr val="C00000"/>
                </a:solidFill>
              </a:rPr>
              <a:t>hòa sắc nhẹ nhàng, trong sáng.</a:t>
            </a:r>
            <a:endParaRPr lang="vi-VN" sz="2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1"/>
          <p:cNvSpPr/>
          <p:nvPr/>
        </p:nvSpPr>
        <p:spPr>
          <a:xfrm>
            <a:off x="1285852" y="371460"/>
            <a:ext cx="7429552" cy="700086"/>
          </a:xfrm>
          <a:prstGeom prst="snipRound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                                         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ThiÕu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n÷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bªn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hoa</a:t>
            </a:r>
            <a:r>
              <a:rPr lang="en-US" sz="2400" i="1" dirty="0" smtClean="0">
                <a:solidFill>
                  <a:srgbClr val="C00000"/>
                </a:solidFill>
                <a:latin typeface=".VnBahamasBH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.VnBahamasBH" pitchFamily="34" charset="0"/>
              </a:rPr>
              <a:t>huÖ</a:t>
            </a:r>
            <a:endParaRPr lang="vi-VN" sz="2400" i="1" dirty="0">
              <a:solidFill>
                <a:srgbClr val="C00000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115616" y="260648"/>
            <a:ext cx="1714512" cy="357190"/>
          </a:xfrm>
          <a:prstGeom prst="snip2DiagRect">
            <a:avLst>
              <a:gd name="adj1" fmla="val 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vi-V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ie 3"/>
          <p:cNvSpPr/>
          <p:nvPr/>
        </p:nvSpPr>
        <p:spPr>
          <a:xfrm rot="19683715">
            <a:off x="181726" y="61158"/>
            <a:ext cx="1164738" cy="914400"/>
          </a:xfrm>
          <a:prstGeom prst="pie">
            <a:avLst>
              <a:gd name="adj1" fmla="val 2453512"/>
              <a:gd name="adj2" fmla="val 1620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5" name="Picture 34" descr="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4828"/>
            <a:ext cx="1147053" cy="642942"/>
          </a:xfrm>
          <a:prstGeom prst="rect">
            <a:avLst/>
          </a:prstGeom>
          <a:noFill/>
        </p:spPr>
      </p:pic>
      <p:pic>
        <p:nvPicPr>
          <p:cNvPr id="6" name="Picture 36" descr="1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1878" y="266354"/>
            <a:ext cx="442938" cy="405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43042" y="58577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Bµi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1 :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Th­ường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thøc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mÜ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.VnArial" pitchFamily="34" charset="0"/>
              </a:rPr>
              <a:t>thuËt</a:t>
            </a:r>
            <a:endParaRPr lang="vi-VN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9875" y="1124744"/>
            <a:ext cx="53767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Xem </a:t>
            </a:r>
            <a:r>
              <a:rPr lang="vi-VN" sz="2400" b="1" dirty="0">
                <a:solidFill>
                  <a:schemeClr val="tx2">
                    <a:lumMod val="75000"/>
                  </a:schemeClr>
                </a:solidFill>
              </a:rPr>
              <a:t>tranh Thiếu nữ bên hoa huệ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bày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vi-VN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" name="Picture 10" descr="thiếu nữ bên hoa huệ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2082128"/>
            <a:ext cx="3095625" cy="4286250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TextBox 11"/>
          <p:cNvSpPr txBox="1"/>
          <p:nvPr/>
        </p:nvSpPr>
        <p:spPr>
          <a:xfrm>
            <a:off x="3270950" y="2000240"/>
            <a:ext cx="59586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Bức tranh Thiếu nữ bên hoa huệ là một trong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những tác phẩm tiêu biểu của họa sĩ Tô Ngọc Vân.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Với bố cục</a:t>
            </a: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đơn giản, cô đọng; hình ảnh chính là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một thiếu nữ thành thị trong tư thế ngồi nghiêng,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dáng uyển chuyển, đầu hơi cúi, tay trái vuốt nhẹ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lên mái tóc, tay phải nâng nhẹ cánh hoa.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86116" y="3929066"/>
            <a:ext cx="602600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Màu sắc trong tranh nhẹ nhàng: màu trắng,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màu xanh, màu hồng chiếm phần lớn diện tích bức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tranh. Màu trắng và ghi xám của áo, màu hồng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của làn da, màu trắng và xanh nhẹ của bông hoa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kết hợp với màu đen của mái tóc tạo nên hòa sắc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nhẹ nhàng, tươi sáng. Ánh sáng lan tỏa trên toàn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bộ bức tranh làm nổi bật hình ảnh thiếu nữ dịu </a:t>
            </a:r>
          </a:p>
          <a:p>
            <a:pPr algn="just"/>
            <a:r>
              <a:rPr lang="vi-VN" sz="2000" i="1" dirty="0" smtClean="0">
                <a:solidFill>
                  <a:schemeClr val="accent2">
                    <a:lumMod val="50000"/>
                  </a:schemeClr>
                </a:solidFill>
              </a:rPr>
              <a:t>Dàng, thanh khiết.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  <p:bldP spid="10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1064</Words>
  <Application>Microsoft Office PowerPoint</Application>
  <PresentationFormat>On-screen Show (4:3)</PresentationFormat>
  <Paragraphs>141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anthuyen</dc:creator>
  <cp:lastModifiedBy>AutoBVT</cp:lastModifiedBy>
  <cp:revision>50</cp:revision>
  <dcterms:created xsi:type="dcterms:W3CDTF">2011-06-07T10:40:47Z</dcterms:created>
  <dcterms:modified xsi:type="dcterms:W3CDTF">2018-04-08T22:59:36Z</dcterms:modified>
</cp:coreProperties>
</file>